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87" r:id="rId5"/>
    <p:sldId id="259" r:id="rId6"/>
    <p:sldId id="384" r:id="rId7"/>
    <p:sldId id="262" r:id="rId8"/>
    <p:sldId id="385" r:id="rId9"/>
    <p:sldId id="263" r:id="rId10"/>
    <p:sldId id="267" r:id="rId11"/>
    <p:sldId id="264" r:id="rId12"/>
    <p:sldId id="38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612" y="241917"/>
            <a:ext cx="7130564" cy="2262781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中国地理 </a:t>
            </a:r>
            <a:br>
              <a:rPr lang="en-HK" altLang="zh-TW" b="1" u="sng" dirty="0"/>
            </a:br>
            <a:r>
              <a:rPr lang="zh-TW" altLang="en-US" b="1" u="sng" dirty="0"/>
              <a:t>简报系列 </a:t>
            </a:r>
            <a:r>
              <a:rPr lang="en-US" altLang="zh-TW" b="1" u="sng" dirty="0"/>
              <a:t>(1) –</a:t>
            </a:r>
            <a:br>
              <a:rPr lang="en-US" altLang="zh-TW" b="1" u="sng" dirty="0"/>
            </a:br>
            <a:r>
              <a:rPr lang="zh-TW" altLang="en-US" b="1" u="sng" dirty="0"/>
              <a:t>我国的国土与省级行政区</a:t>
            </a:r>
            <a:endParaRPr lang="en-HK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315" y="5803289"/>
            <a:ext cx="6600451" cy="843391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教育局 课程发展处</a:t>
            </a:r>
            <a:endParaRPr lang="en-HK" altLang="zh-TW" sz="2000" dirty="0"/>
          </a:p>
          <a:p>
            <a:r>
              <a:rPr lang="zh-TW" altLang="en-US" sz="2000" dirty="0"/>
              <a:t>个人、社会及人文教育组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49EA-8337-4D99-9F18-AAD45DC4E278}"/>
              </a:ext>
            </a:extLst>
          </p:cNvPr>
          <p:cNvSpPr txBox="1"/>
          <p:nvPr/>
        </p:nvSpPr>
        <p:spPr>
          <a:xfrm>
            <a:off x="6384175" y="6075028"/>
            <a:ext cx="2475739" cy="584775"/>
          </a:xfrm>
          <a:prstGeom prst="rect">
            <a:avLst/>
          </a:prstGeom>
          <a:solidFill>
            <a:srgbClr val="2BDDF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学生自学版</a:t>
            </a:r>
            <a:endParaRPr lang="en-HK" sz="32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83" y="2795094"/>
            <a:ext cx="3241964" cy="27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615F-BBAF-4C69-80CC-E873E694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68171"/>
            <a:ext cx="6591985" cy="600130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岛屿方面，</a:t>
            </a:r>
            <a:r>
              <a:rPr lang="zh-TW" altLang="en-US" sz="3200" b="1" dirty="0"/>
              <a:t>台湾岛</a:t>
            </a:r>
            <a:r>
              <a:rPr lang="zh-TW" altLang="en-US" sz="3200" dirty="0"/>
              <a:t>是我国最大的岛屿，面积约</a:t>
            </a:r>
            <a:r>
              <a:rPr lang="en-US" altLang="zh-TW" sz="3200" dirty="0"/>
              <a:t>35798</a:t>
            </a:r>
            <a:r>
              <a:rPr lang="zh-TW" altLang="en-US" sz="3200" dirty="0"/>
              <a:t>平方公里。山地和丘陵占岛上面积约</a:t>
            </a:r>
            <a:r>
              <a:rPr lang="en-US" altLang="zh-TW" sz="3200" dirty="0"/>
              <a:t>69</a:t>
            </a:r>
            <a:r>
              <a:rPr lang="zh-TW" altLang="en-US" sz="3200" dirty="0"/>
              <a:t>％</a:t>
            </a:r>
            <a:endParaRPr lang="en-HK" altLang="zh-TW" sz="3200" dirty="0"/>
          </a:p>
          <a:p>
            <a:r>
              <a:rPr lang="zh-TW" altLang="en-US" sz="3200" dirty="0"/>
              <a:t>第二大岛是</a:t>
            </a:r>
            <a:r>
              <a:rPr lang="zh-TW" altLang="en-US" sz="3200" b="1" dirty="0"/>
              <a:t>海南岛</a:t>
            </a:r>
            <a:r>
              <a:rPr lang="zh-TW" altLang="en-US" sz="3200" dirty="0"/>
              <a:t>，面积约为</a:t>
            </a:r>
            <a:r>
              <a:rPr lang="en-US" altLang="zh-TW" sz="3200" dirty="0"/>
              <a:t>33556</a:t>
            </a:r>
            <a:r>
              <a:rPr lang="zh-TW" altLang="en-US" sz="3200" dirty="0"/>
              <a:t>平方公里。海南岛北隔琼州海峡与雷州半岛相望，海峡最狭处仅</a:t>
            </a:r>
            <a:r>
              <a:rPr lang="en-US" altLang="zh-TW" sz="3200" dirty="0"/>
              <a:t>18</a:t>
            </a:r>
            <a:r>
              <a:rPr lang="zh-TW" altLang="en-US" sz="3200" dirty="0"/>
              <a:t>公里</a:t>
            </a:r>
            <a:endParaRPr lang="en-HK" altLang="zh-TW" sz="3200" dirty="0"/>
          </a:p>
          <a:p>
            <a:r>
              <a:rPr lang="zh-TW" altLang="en-US" sz="3200" dirty="0"/>
              <a:t>第三大岛是</a:t>
            </a:r>
            <a:r>
              <a:rPr lang="zh-TW" altLang="en-US" sz="3200" b="1" dirty="0"/>
              <a:t>崇明岛</a:t>
            </a:r>
            <a:r>
              <a:rPr lang="zh-TW" altLang="en-US" sz="3200" dirty="0"/>
              <a:t>，面积约</a:t>
            </a:r>
            <a:r>
              <a:rPr lang="en-US" altLang="zh-TW" sz="3200" dirty="0"/>
              <a:t>1083</a:t>
            </a:r>
            <a:r>
              <a:rPr lang="zh-TW" altLang="en-US" sz="3200" dirty="0"/>
              <a:t>平方公里。崇明岛是长江口最大的沙洲，也是我国最大的冲积岛。崇明岛的形成主要是由长江和沿岸流所搬运的泥沙堆积而成的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233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18AB-3B64-4F19-850B-25450B48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78562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省级行政区</a:t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8A3F-2D98-4AB2-A529-23C9347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18" y="1526959"/>
            <a:ext cx="6591985" cy="45085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全国共有</a:t>
            </a:r>
            <a:r>
              <a:rPr lang="en-US" altLang="zh-TW" sz="3200" dirty="0"/>
              <a:t>34</a:t>
            </a:r>
            <a:r>
              <a:rPr lang="zh-TW" altLang="en-US" sz="3200" dirty="0"/>
              <a:t>个省级行政区，包括</a:t>
            </a:r>
            <a:r>
              <a:rPr lang="en-US" altLang="zh-TW" sz="3200" dirty="0"/>
              <a:t>4</a:t>
            </a:r>
            <a:r>
              <a:rPr lang="zh-TW" altLang="en-US" sz="3200" dirty="0"/>
              <a:t>个</a:t>
            </a:r>
            <a:r>
              <a:rPr lang="zh-TW" altLang="en-US" sz="3200" b="1" dirty="0">
                <a:highlight>
                  <a:srgbClr val="00FFFF"/>
                </a:highlight>
              </a:rPr>
              <a:t>直辖市</a:t>
            </a:r>
            <a:r>
              <a:rPr lang="zh-TW" altLang="en-US" sz="3200" dirty="0"/>
              <a:t>、</a:t>
            </a:r>
            <a:r>
              <a:rPr lang="en-US" altLang="zh-TW" sz="3200" dirty="0"/>
              <a:t>23</a:t>
            </a:r>
            <a:r>
              <a:rPr lang="zh-TW" altLang="en-US" sz="3200" dirty="0"/>
              <a:t>个</a:t>
            </a:r>
            <a:r>
              <a:rPr lang="zh-TW" altLang="en-US" sz="3200" b="1" dirty="0"/>
              <a:t>省</a:t>
            </a:r>
            <a:r>
              <a:rPr lang="zh-TW" altLang="en-US" sz="3200" dirty="0"/>
              <a:t>、</a:t>
            </a:r>
            <a:r>
              <a:rPr lang="en-US" altLang="zh-TW" sz="3200" dirty="0"/>
              <a:t>5</a:t>
            </a:r>
            <a:r>
              <a:rPr lang="zh-TW" altLang="en-US" sz="3200" dirty="0"/>
              <a:t>个</a:t>
            </a:r>
            <a:r>
              <a:rPr lang="zh-TW" altLang="en-US" sz="3200" b="1" dirty="0">
                <a:highlight>
                  <a:srgbClr val="00FF00"/>
                </a:highlight>
              </a:rPr>
              <a:t>自治区</a:t>
            </a:r>
            <a:r>
              <a:rPr lang="zh-TW" altLang="en-US" sz="3200" dirty="0"/>
              <a:t>、</a:t>
            </a:r>
            <a:r>
              <a:rPr lang="en-US" altLang="zh-TW" sz="3200" dirty="0"/>
              <a:t>2</a:t>
            </a:r>
            <a:r>
              <a:rPr lang="zh-TW" altLang="en-US" sz="3200" dirty="0"/>
              <a:t>个</a:t>
            </a:r>
            <a:r>
              <a:rPr lang="zh-TW" altLang="en-US" sz="3200" b="1" dirty="0">
                <a:highlight>
                  <a:srgbClr val="FFFF00"/>
                </a:highlight>
              </a:rPr>
              <a:t>特别行政区</a:t>
            </a:r>
            <a:r>
              <a:rPr lang="zh-TW" altLang="en-US" sz="3200" dirty="0"/>
              <a:t>（图</a:t>
            </a:r>
            <a:r>
              <a:rPr lang="en-US" altLang="zh-TW" sz="3200" dirty="0"/>
              <a:t>4</a:t>
            </a:r>
            <a:r>
              <a:rPr lang="zh-TW" altLang="en-US" sz="3200" dirty="0"/>
              <a:t>及表</a:t>
            </a:r>
            <a:r>
              <a:rPr lang="en-US" altLang="zh-TW" sz="3200" dirty="0"/>
              <a:t>1</a:t>
            </a:r>
            <a:r>
              <a:rPr lang="zh-TW" altLang="en-US" sz="3200" dirty="0"/>
              <a:t>）。各省级行政区都有简称或别称</a:t>
            </a:r>
            <a:endParaRPr lang="en-HK" altLang="zh-TW" sz="3200" dirty="0"/>
          </a:p>
          <a:p>
            <a:r>
              <a:rPr lang="zh-TW" altLang="en-US" sz="3200" dirty="0"/>
              <a:t>省级人民政府的驻地称为</a:t>
            </a:r>
            <a:r>
              <a:rPr lang="zh-TW" altLang="en-US" sz="3200" b="1" dirty="0"/>
              <a:t>省会</a:t>
            </a:r>
            <a:r>
              <a:rPr lang="zh-TW" altLang="en-US" sz="3200" dirty="0"/>
              <a:t>（首府），而中央人民政府的所在地则是首都。而我国的</a:t>
            </a:r>
            <a:r>
              <a:rPr lang="zh-TW" altLang="en-US" sz="3200" b="1" dirty="0"/>
              <a:t>首都</a:t>
            </a:r>
            <a:r>
              <a:rPr lang="zh-TW" altLang="en-US" sz="3200" dirty="0"/>
              <a:t>是</a:t>
            </a:r>
            <a:r>
              <a:rPr lang="zh-TW" altLang="en-US" sz="3200" b="1" dirty="0"/>
              <a:t>北京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94982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5">
            <a:extLst>
              <a:ext uri="{FF2B5EF4-FFF2-40B4-BE49-F238E27FC236}">
                <a16:creationId xmlns:a16="http://schemas.microsoft.com/office/drawing/2014/main" id="{AE74E4B5-6E46-4FBE-8C95-B0A69821F3FD}"/>
              </a:ext>
            </a:extLst>
          </p:cNvPr>
          <p:cNvSpPr txBox="1"/>
          <p:nvPr/>
        </p:nvSpPr>
        <p:spPr>
          <a:xfrm>
            <a:off x="1787917" y="129600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图</a:t>
            </a:r>
            <a:r>
              <a:rPr lang="en-US" altLang="zh-TW" sz="3200" dirty="0"/>
              <a:t>4  </a:t>
            </a:r>
            <a:r>
              <a:rPr lang="zh-TW" altLang="en-US" sz="3200" dirty="0"/>
              <a:t>我国的省级行政区</a:t>
            </a:r>
            <a:endParaRPr lang="en-HK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936525" y="631766"/>
            <a:ext cx="8215788" cy="6226233"/>
            <a:chOff x="936525" y="631766"/>
            <a:chExt cx="8215788" cy="622623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3" b="32121"/>
            <a:stretch/>
          </p:blipFill>
          <p:spPr>
            <a:xfrm>
              <a:off x="936525" y="631766"/>
              <a:ext cx="8215788" cy="6226233"/>
            </a:xfrm>
            <a:prstGeom prst="rect">
              <a:avLst/>
            </a:prstGeom>
          </p:spPr>
        </p:pic>
        <p:sp>
          <p:nvSpPr>
            <p:cNvPr id="6" name="TextBox 149">
              <a:extLst>
                <a:ext uri="{FF2B5EF4-FFF2-40B4-BE49-F238E27FC236}">
                  <a16:creationId xmlns:a16="http://schemas.microsoft.com/office/drawing/2014/main" id="{E1BF3D0F-4824-46F1-AC3B-0E6E5667AB11}"/>
                </a:ext>
              </a:extLst>
            </p:cNvPr>
            <p:cNvSpPr txBox="1"/>
            <p:nvPr/>
          </p:nvSpPr>
          <p:spPr>
            <a:xfrm>
              <a:off x="2056262" y="2318752"/>
              <a:ext cx="2054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新疆维吾尔自治区</a:t>
              </a:r>
            </a:p>
          </p:txBody>
        </p:sp>
        <p:sp>
          <p:nvSpPr>
            <p:cNvPr id="7" name="TextBox 161">
              <a:extLst>
                <a:ext uri="{FF2B5EF4-FFF2-40B4-BE49-F238E27FC236}">
                  <a16:creationId xmlns:a16="http://schemas.microsoft.com/office/drawing/2014/main" id="{8B0F5E14-A269-4AC3-A536-0C3610539255}"/>
                </a:ext>
              </a:extLst>
            </p:cNvPr>
            <p:cNvSpPr txBox="1"/>
            <p:nvPr/>
          </p:nvSpPr>
          <p:spPr>
            <a:xfrm>
              <a:off x="6794021" y="374488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江苏</a:t>
              </a:r>
            </a:p>
          </p:txBody>
        </p:sp>
        <p:sp>
          <p:nvSpPr>
            <p:cNvPr id="8" name="TextBox 151">
              <a:extLst>
                <a:ext uri="{FF2B5EF4-FFF2-40B4-BE49-F238E27FC236}">
                  <a16:creationId xmlns:a16="http://schemas.microsoft.com/office/drawing/2014/main" id="{6A55E031-8FD4-49AA-9942-0400F1163F9E}"/>
                </a:ext>
              </a:extLst>
            </p:cNvPr>
            <p:cNvSpPr txBox="1"/>
            <p:nvPr/>
          </p:nvSpPr>
          <p:spPr>
            <a:xfrm>
              <a:off x="2438425" y="4052659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西藏自治区</a:t>
              </a:r>
            </a:p>
          </p:txBody>
        </p:sp>
        <p:sp>
          <p:nvSpPr>
            <p:cNvPr id="9" name="TextBox 175">
              <a:extLst>
                <a:ext uri="{FF2B5EF4-FFF2-40B4-BE49-F238E27FC236}">
                  <a16:creationId xmlns:a16="http://schemas.microsoft.com/office/drawing/2014/main" id="{99C3163F-B86D-4513-B083-5D9196D25C46}"/>
                </a:ext>
              </a:extLst>
            </p:cNvPr>
            <p:cNvSpPr txBox="1"/>
            <p:nvPr/>
          </p:nvSpPr>
          <p:spPr>
            <a:xfrm>
              <a:off x="3803000" y="343710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青海</a:t>
              </a:r>
            </a:p>
          </p:txBody>
        </p:sp>
        <p:sp>
          <p:nvSpPr>
            <p:cNvPr id="10" name="TextBox 174">
              <a:extLst>
                <a:ext uri="{FF2B5EF4-FFF2-40B4-BE49-F238E27FC236}">
                  <a16:creationId xmlns:a16="http://schemas.microsoft.com/office/drawing/2014/main" id="{974F709C-2072-4C18-A8A3-8E1A04BE73C6}"/>
                </a:ext>
              </a:extLst>
            </p:cNvPr>
            <p:cNvSpPr txBox="1"/>
            <p:nvPr/>
          </p:nvSpPr>
          <p:spPr>
            <a:xfrm>
              <a:off x="3865273" y="278041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甘肃</a:t>
              </a:r>
            </a:p>
          </p:txBody>
        </p:sp>
        <p:sp>
          <p:nvSpPr>
            <p:cNvPr id="11" name="TextBox 176">
              <a:extLst>
                <a:ext uri="{FF2B5EF4-FFF2-40B4-BE49-F238E27FC236}">
                  <a16:creationId xmlns:a16="http://schemas.microsoft.com/office/drawing/2014/main" id="{97975AA6-5AD7-4988-8784-1D7B7E6C27AC}"/>
                </a:ext>
              </a:extLst>
            </p:cNvPr>
            <p:cNvSpPr txBox="1"/>
            <p:nvPr/>
          </p:nvSpPr>
          <p:spPr>
            <a:xfrm>
              <a:off x="4581917" y="420654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四川</a:t>
              </a:r>
            </a:p>
          </p:txBody>
        </p:sp>
        <p:sp>
          <p:nvSpPr>
            <p:cNvPr id="12" name="TextBox 177">
              <a:extLst>
                <a:ext uri="{FF2B5EF4-FFF2-40B4-BE49-F238E27FC236}">
                  <a16:creationId xmlns:a16="http://schemas.microsoft.com/office/drawing/2014/main" id="{9E482770-056F-43BD-A499-CEC8DA76BD8E}"/>
                </a:ext>
              </a:extLst>
            </p:cNvPr>
            <p:cNvSpPr txBox="1"/>
            <p:nvPr/>
          </p:nvSpPr>
          <p:spPr>
            <a:xfrm>
              <a:off x="4337735" y="5154236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云南</a:t>
              </a:r>
            </a:p>
          </p:txBody>
        </p:sp>
        <p:sp>
          <p:nvSpPr>
            <p:cNvPr id="13" name="TextBox 181">
              <a:extLst>
                <a:ext uri="{FF2B5EF4-FFF2-40B4-BE49-F238E27FC236}">
                  <a16:creationId xmlns:a16="http://schemas.microsoft.com/office/drawing/2014/main" id="{5D1174C4-5240-4AF8-BE09-5714609E4BAE}"/>
                </a:ext>
              </a:extLst>
            </p:cNvPr>
            <p:cNvSpPr txBox="1"/>
            <p:nvPr/>
          </p:nvSpPr>
          <p:spPr>
            <a:xfrm>
              <a:off x="5277712" y="5200403"/>
              <a:ext cx="1057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广西壮族</a:t>
              </a:r>
              <a:endParaRPr lang="en-HK" altLang="zh-TW" sz="1400" b="1" dirty="0">
                <a:highlight>
                  <a:srgbClr val="00FF00"/>
                </a:highlight>
              </a:endParaRPr>
            </a:p>
            <a:p>
              <a:r>
                <a:rPr lang="zh-TW" altLang="en-US" sz="1400" b="1" dirty="0">
                  <a:highlight>
                    <a:srgbClr val="00FF00"/>
                  </a:highlight>
                </a:rPr>
                <a:t>  自治区</a:t>
              </a:r>
            </a:p>
          </p:txBody>
        </p:sp>
        <p:sp>
          <p:nvSpPr>
            <p:cNvPr id="14" name="TextBox 182">
              <a:extLst>
                <a:ext uri="{FF2B5EF4-FFF2-40B4-BE49-F238E27FC236}">
                  <a16:creationId xmlns:a16="http://schemas.microsoft.com/office/drawing/2014/main" id="{FEED46D4-F760-4F50-9F2E-93FE14A3C39B}"/>
                </a:ext>
              </a:extLst>
            </p:cNvPr>
            <p:cNvSpPr txBox="1"/>
            <p:nvPr/>
          </p:nvSpPr>
          <p:spPr>
            <a:xfrm>
              <a:off x="5581420" y="5983033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海南</a:t>
              </a:r>
            </a:p>
          </p:txBody>
        </p:sp>
        <p:sp>
          <p:nvSpPr>
            <p:cNvPr id="15" name="TextBox 178">
              <a:extLst>
                <a:ext uri="{FF2B5EF4-FFF2-40B4-BE49-F238E27FC236}">
                  <a16:creationId xmlns:a16="http://schemas.microsoft.com/office/drawing/2014/main" id="{8919D3D5-4229-4391-B4EC-5E675AA6C3C8}"/>
                </a:ext>
              </a:extLst>
            </p:cNvPr>
            <p:cNvSpPr txBox="1"/>
            <p:nvPr/>
          </p:nvSpPr>
          <p:spPr>
            <a:xfrm>
              <a:off x="5170026" y="4846459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贵州</a:t>
              </a:r>
            </a:p>
          </p:txBody>
        </p:sp>
        <p:sp>
          <p:nvSpPr>
            <p:cNvPr id="16" name="TextBox 179">
              <a:extLst>
                <a:ext uri="{FF2B5EF4-FFF2-40B4-BE49-F238E27FC236}">
                  <a16:creationId xmlns:a16="http://schemas.microsoft.com/office/drawing/2014/main" id="{240578E9-C232-4142-8B9F-C97657BD5168}"/>
                </a:ext>
              </a:extLst>
            </p:cNvPr>
            <p:cNvSpPr txBox="1"/>
            <p:nvPr/>
          </p:nvSpPr>
          <p:spPr>
            <a:xfrm>
              <a:off x="5274059" y="436043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FF"/>
                  </a:highlight>
                </a:rPr>
                <a:t>重庆</a:t>
              </a:r>
            </a:p>
          </p:txBody>
        </p:sp>
        <p:sp>
          <p:nvSpPr>
            <p:cNvPr id="17" name="TextBox 165">
              <a:extLst>
                <a:ext uri="{FF2B5EF4-FFF2-40B4-BE49-F238E27FC236}">
                  <a16:creationId xmlns:a16="http://schemas.microsoft.com/office/drawing/2014/main" id="{C7A6BBDB-CDC9-400F-9EE5-291497E1C1B3}"/>
                </a:ext>
              </a:extLst>
            </p:cNvPr>
            <p:cNvSpPr txBox="1"/>
            <p:nvPr/>
          </p:nvSpPr>
          <p:spPr>
            <a:xfrm>
              <a:off x="6071476" y="524589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广东</a:t>
              </a:r>
            </a:p>
          </p:txBody>
        </p:sp>
        <p:sp>
          <p:nvSpPr>
            <p:cNvPr id="18" name="TextBox 168">
              <a:extLst>
                <a:ext uri="{FF2B5EF4-FFF2-40B4-BE49-F238E27FC236}">
                  <a16:creationId xmlns:a16="http://schemas.microsoft.com/office/drawing/2014/main" id="{82C82F7D-3723-49F4-BCCF-2CCDE41C50A3}"/>
                </a:ext>
              </a:extLst>
            </p:cNvPr>
            <p:cNvSpPr txBox="1"/>
            <p:nvPr/>
          </p:nvSpPr>
          <p:spPr>
            <a:xfrm>
              <a:off x="5784748" y="468703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湖南</a:t>
              </a:r>
            </a:p>
          </p:txBody>
        </p:sp>
        <p:sp>
          <p:nvSpPr>
            <p:cNvPr id="19" name="TextBox 163">
              <a:extLst>
                <a:ext uri="{FF2B5EF4-FFF2-40B4-BE49-F238E27FC236}">
                  <a16:creationId xmlns:a16="http://schemas.microsoft.com/office/drawing/2014/main" id="{A3494823-9260-465E-83D8-0BFFB4832A2D}"/>
                </a:ext>
              </a:extLst>
            </p:cNvPr>
            <p:cNvSpPr txBox="1"/>
            <p:nvPr/>
          </p:nvSpPr>
          <p:spPr>
            <a:xfrm>
              <a:off x="6678234" y="4845325"/>
              <a:ext cx="684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福建</a:t>
              </a:r>
            </a:p>
          </p:txBody>
        </p:sp>
        <p:sp>
          <p:nvSpPr>
            <p:cNvPr id="20" name="TextBox 173">
              <a:extLst>
                <a:ext uri="{FF2B5EF4-FFF2-40B4-BE49-F238E27FC236}">
                  <a16:creationId xmlns:a16="http://schemas.microsoft.com/office/drawing/2014/main" id="{2773C02C-AF30-4D63-B4F0-DF97530B81A6}"/>
                </a:ext>
              </a:extLst>
            </p:cNvPr>
            <p:cNvSpPr txBox="1"/>
            <p:nvPr/>
          </p:nvSpPr>
          <p:spPr>
            <a:xfrm>
              <a:off x="5298511" y="3753482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陕西</a:t>
              </a:r>
            </a:p>
          </p:txBody>
        </p:sp>
        <p:sp>
          <p:nvSpPr>
            <p:cNvPr id="21" name="TextBox 169">
              <a:extLst>
                <a:ext uri="{FF2B5EF4-FFF2-40B4-BE49-F238E27FC236}">
                  <a16:creationId xmlns:a16="http://schemas.microsoft.com/office/drawing/2014/main" id="{493897AC-3721-4D6E-93E8-AA635E1780F1}"/>
                </a:ext>
              </a:extLst>
            </p:cNvPr>
            <p:cNvSpPr txBox="1"/>
            <p:nvPr/>
          </p:nvSpPr>
          <p:spPr>
            <a:xfrm>
              <a:off x="5809049" y="416267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湖北</a:t>
              </a:r>
            </a:p>
          </p:txBody>
        </p:sp>
        <p:sp>
          <p:nvSpPr>
            <p:cNvPr id="22" name="TextBox 170">
              <a:extLst>
                <a:ext uri="{FF2B5EF4-FFF2-40B4-BE49-F238E27FC236}">
                  <a16:creationId xmlns:a16="http://schemas.microsoft.com/office/drawing/2014/main" id="{E0D0BA2F-31B5-4919-8F57-B610C6FDB082}"/>
                </a:ext>
              </a:extLst>
            </p:cNvPr>
            <p:cNvSpPr txBox="1"/>
            <p:nvPr/>
          </p:nvSpPr>
          <p:spPr>
            <a:xfrm>
              <a:off x="5904588" y="3698474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河南</a:t>
              </a:r>
            </a:p>
          </p:txBody>
        </p:sp>
        <p:sp>
          <p:nvSpPr>
            <p:cNvPr id="23" name="TextBox 171">
              <a:extLst>
                <a:ext uri="{FF2B5EF4-FFF2-40B4-BE49-F238E27FC236}">
                  <a16:creationId xmlns:a16="http://schemas.microsoft.com/office/drawing/2014/main" id="{F1B9D6B7-E8E2-4AE5-A5C5-5EEF46C2C79D}"/>
                </a:ext>
              </a:extLst>
            </p:cNvPr>
            <p:cNvSpPr txBox="1"/>
            <p:nvPr/>
          </p:nvSpPr>
          <p:spPr>
            <a:xfrm>
              <a:off x="5764115" y="3174111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山西</a:t>
              </a:r>
            </a:p>
          </p:txBody>
        </p:sp>
        <p:sp>
          <p:nvSpPr>
            <p:cNvPr id="24" name="TextBox 159">
              <a:extLst>
                <a:ext uri="{FF2B5EF4-FFF2-40B4-BE49-F238E27FC236}">
                  <a16:creationId xmlns:a16="http://schemas.microsoft.com/office/drawing/2014/main" id="{E37A6A9C-3C0E-4CE5-9C3A-758813133580}"/>
                </a:ext>
              </a:extLst>
            </p:cNvPr>
            <p:cNvSpPr txBox="1"/>
            <p:nvPr/>
          </p:nvSpPr>
          <p:spPr>
            <a:xfrm>
              <a:off x="6125027" y="2986539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河北</a:t>
              </a:r>
            </a:p>
          </p:txBody>
        </p:sp>
        <p:sp>
          <p:nvSpPr>
            <p:cNvPr id="25" name="TextBox 160">
              <a:extLst>
                <a:ext uri="{FF2B5EF4-FFF2-40B4-BE49-F238E27FC236}">
                  <a16:creationId xmlns:a16="http://schemas.microsoft.com/office/drawing/2014/main" id="{3C21D777-8E69-4A9F-AECB-1949203EBC3C}"/>
                </a:ext>
              </a:extLst>
            </p:cNvPr>
            <p:cNvSpPr txBox="1"/>
            <p:nvPr/>
          </p:nvSpPr>
          <p:spPr>
            <a:xfrm>
              <a:off x="6485939" y="3282404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山东</a:t>
              </a:r>
            </a:p>
          </p:txBody>
        </p:sp>
        <p:sp>
          <p:nvSpPr>
            <p:cNvPr id="26" name="TextBox 158">
              <a:extLst>
                <a:ext uri="{FF2B5EF4-FFF2-40B4-BE49-F238E27FC236}">
                  <a16:creationId xmlns:a16="http://schemas.microsoft.com/office/drawing/2014/main" id="{38DF1D6C-54BA-46BE-9EA0-0CEE81A6345E}"/>
                </a:ext>
              </a:extLst>
            </p:cNvPr>
            <p:cNvSpPr txBox="1"/>
            <p:nvPr/>
          </p:nvSpPr>
          <p:spPr>
            <a:xfrm>
              <a:off x="6967145" y="236426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辽宁</a:t>
              </a:r>
            </a:p>
          </p:txBody>
        </p:sp>
        <p:sp>
          <p:nvSpPr>
            <p:cNvPr id="27" name="TextBox 157">
              <a:extLst>
                <a:ext uri="{FF2B5EF4-FFF2-40B4-BE49-F238E27FC236}">
                  <a16:creationId xmlns:a16="http://schemas.microsoft.com/office/drawing/2014/main" id="{8C393947-08A9-4FB7-83D5-21C6A794D2CE}"/>
                </a:ext>
              </a:extLst>
            </p:cNvPr>
            <p:cNvSpPr txBox="1"/>
            <p:nvPr/>
          </p:nvSpPr>
          <p:spPr>
            <a:xfrm>
              <a:off x="7241855" y="201097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吉林</a:t>
              </a:r>
            </a:p>
          </p:txBody>
        </p:sp>
        <p:sp>
          <p:nvSpPr>
            <p:cNvPr id="28" name="TextBox 155">
              <a:extLst>
                <a:ext uri="{FF2B5EF4-FFF2-40B4-BE49-F238E27FC236}">
                  <a16:creationId xmlns:a16="http://schemas.microsoft.com/office/drawing/2014/main" id="{F9C9F631-391D-4380-AE8C-C89EB6A552D6}"/>
                </a:ext>
              </a:extLst>
            </p:cNvPr>
            <p:cNvSpPr txBox="1"/>
            <p:nvPr/>
          </p:nvSpPr>
          <p:spPr>
            <a:xfrm>
              <a:off x="7241854" y="1479441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黑龙江</a:t>
              </a:r>
            </a:p>
          </p:txBody>
        </p:sp>
        <p:sp>
          <p:nvSpPr>
            <p:cNvPr id="29" name="TextBox 153">
              <a:extLst>
                <a:ext uri="{FF2B5EF4-FFF2-40B4-BE49-F238E27FC236}">
                  <a16:creationId xmlns:a16="http://schemas.microsoft.com/office/drawing/2014/main" id="{1DADBEBD-1927-40E0-AAF8-942D70F3D4D0}"/>
                </a:ext>
              </a:extLst>
            </p:cNvPr>
            <p:cNvSpPr txBox="1"/>
            <p:nvPr/>
          </p:nvSpPr>
          <p:spPr>
            <a:xfrm>
              <a:off x="4952457" y="2731234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内蒙古自治区</a:t>
              </a:r>
            </a:p>
          </p:txBody>
        </p:sp>
        <p:sp>
          <p:nvSpPr>
            <p:cNvPr id="30" name="TextBox 167">
              <a:extLst>
                <a:ext uri="{FF2B5EF4-FFF2-40B4-BE49-F238E27FC236}">
                  <a16:creationId xmlns:a16="http://schemas.microsoft.com/office/drawing/2014/main" id="{208465A3-BB92-4069-B4FE-ECC47B0C1109}"/>
                </a:ext>
              </a:extLst>
            </p:cNvPr>
            <p:cNvSpPr txBox="1"/>
            <p:nvPr/>
          </p:nvSpPr>
          <p:spPr>
            <a:xfrm>
              <a:off x="6482019" y="4038867"/>
              <a:ext cx="614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安徽</a:t>
              </a:r>
            </a:p>
          </p:txBody>
        </p:sp>
        <p:sp>
          <p:nvSpPr>
            <p:cNvPr id="31" name="TextBox 162">
              <a:extLst>
                <a:ext uri="{FF2B5EF4-FFF2-40B4-BE49-F238E27FC236}">
                  <a16:creationId xmlns:a16="http://schemas.microsoft.com/office/drawing/2014/main" id="{F8FE6424-5965-4A39-BB09-4E9E717137A7}"/>
                </a:ext>
              </a:extLst>
            </p:cNvPr>
            <p:cNvSpPr txBox="1"/>
            <p:nvPr/>
          </p:nvSpPr>
          <p:spPr>
            <a:xfrm>
              <a:off x="6892372" y="432910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浙江</a:t>
              </a:r>
            </a:p>
          </p:txBody>
        </p:sp>
        <p:sp>
          <p:nvSpPr>
            <p:cNvPr id="32" name="TextBox 166">
              <a:extLst>
                <a:ext uri="{FF2B5EF4-FFF2-40B4-BE49-F238E27FC236}">
                  <a16:creationId xmlns:a16="http://schemas.microsoft.com/office/drawing/2014/main" id="{C5DD9057-CF54-439A-BC46-693FF9A0B978}"/>
                </a:ext>
              </a:extLst>
            </p:cNvPr>
            <p:cNvSpPr txBox="1"/>
            <p:nvPr/>
          </p:nvSpPr>
          <p:spPr>
            <a:xfrm>
              <a:off x="6334432" y="4612293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江西</a:t>
              </a:r>
            </a:p>
          </p:txBody>
        </p:sp>
        <p:sp>
          <p:nvSpPr>
            <p:cNvPr id="33" name="TextBox 164">
              <a:extLst>
                <a:ext uri="{FF2B5EF4-FFF2-40B4-BE49-F238E27FC236}">
                  <a16:creationId xmlns:a16="http://schemas.microsoft.com/office/drawing/2014/main" id="{3A59548C-C92C-45FF-A6BC-45D9549161B5}"/>
                </a:ext>
              </a:extLst>
            </p:cNvPr>
            <p:cNvSpPr txBox="1"/>
            <p:nvPr/>
          </p:nvSpPr>
          <p:spPr>
            <a:xfrm>
              <a:off x="7096740" y="513904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台湾</a:t>
              </a:r>
            </a:p>
          </p:txBody>
        </p:sp>
        <p:sp>
          <p:nvSpPr>
            <p:cNvPr id="34" name="TextBox 180">
              <a:extLst>
                <a:ext uri="{FF2B5EF4-FFF2-40B4-BE49-F238E27FC236}">
                  <a16:creationId xmlns:a16="http://schemas.microsoft.com/office/drawing/2014/main" id="{D27FE578-3AF9-45DB-B316-8DEE1CAA86B4}"/>
                </a:ext>
              </a:extLst>
            </p:cNvPr>
            <p:cNvSpPr txBox="1"/>
            <p:nvPr/>
          </p:nvSpPr>
          <p:spPr>
            <a:xfrm>
              <a:off x="3990145" y="1778139"/>
              <a:ext cx="168596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00"/>
                  </a:highlight>
                </a:rPr>
                <a:t>宁夏回族自治区 </a:t>
              </a:r>
            </a:p>
          </p:txBody>
        </p:sp>
        <p:cxnSp>
          <p:nvCxnSpPr>
            <p:cNvPr id="35" name="Straight Arrow Connector 8">
              <a:extLst>
                <a:ext uri="{FF2B5EF4-FFF2-40B4-BE49-F238E27FC236}">
                  <a16:creationId xmlns:a16="http://schemas.microsoft.com/office/drawing/2014/main" id="{749A8137-2390-49D4-8473-6D2283B51329}"/>
                </a:ext>
              </a:extLst>
            </p:cNvPr>
            <p:cNvCxnSpPr/>
            <p:nvPr/>
          </p:nvCxnSpPr>
          <p:spPr>
            <a:xfrm>
              <a:off x="4536756" y="2100965"/>
              <a:ext cx="737303" cy="133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84">
              <a:extLst>
                <a:ext uri="{FF2B5EF4-FFF2-40B4-BE49-F238E27FC236}">
                  <a16:creationId xmlns:a16="http://schemas.microsoft.com/office/drawing/2014/main" id="{3F410845-D842-4CA5-9413-14A31C9974FC}"/>
                </a:ext>
              </a:extLst>
            </p:cNvPr>
            <p:cNvSpPr txBox="1"/>
            <p:nvPr/>
          </p:nvSpPr>
          <p:spPr>
            <a:xfrm>
              <a:off x="5581420" y="1289997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北京 </a:t>
              </a:r>
            </a:p>
          </p:txBody>
        </p:sp>
        <p:cxnSp>
          <p:nvCxnSpPr>
            <p:cNvPr id="38" name="Straight Arrow Connector 44">
              <a:extLst>
                <a:ext uri="{FF2B5EF4-FFF2-40B4-BE49-F238E27FC236}">
                  <a16:creationId xmlns:a16="http://schemas.microsoft.com/office/drawing/2014/main" id="{F30580B8-4EF4-4188-A6BF-57E0B590485D}"/>
                </a:ext>
              </a:extLst>
            </p:cNvPr>
            <p:cNvCxnSpPr/>
            <p:nvPr/>
          </p:nvCxnSpPr>
          <p:spPr>
            <a:xfrm>
              <a:off x="5859990" y="1637181"/>
              <a:ext cx="622029" cy="12561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85">
              <a:extLst>
                <a:ext uri="{FF2B5EF4-FFF2-40B4-BE49-F238E27FC236}">
                  <a16:creationId xmlns:a16="http://schemas.microsoft.com/office/drawing/2014/main" id="{213480C2-45A0-418D-A7BA-56D77BD9F6C5}"/>
                </a:ext>
              </a:extLst>
            </p:cNvPr>
            <p:cNvSpPr txBox="1"/>
            <p:nvPr/>
          </p:nvSpPr>
          <p:spPr>
            <a:xfrm>
              <a:off x="7414979" y="280794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天津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1" name="Straight Arrow Connector 46">
              <a:extLst>
                <a:ext uri="{FF2B5EF4-FFF2-40B4-BE49-F238E27FC236}">
                  <a16:creationId xmlns:a16="http://schemas.microsoft.com/office/drawing/2014/main" id="{6DE7D536-56B1-4332-8014-C931C725E912}"/>
                </a:ext>
              </a:extLst>
            </p:cNvPr>
            <p:cNvCxnSpPr>
              <a:stCxn id="40" idx="1"/>
            </p:cNvCxnSpPr>
            <p:nvPr/>
          </p:nvCxnSpPr>
          <p:spPr>
            <a:xfrm flipH="1">
              <a:off x="6566413" y="2977221"/>
              <a:ext cx="8485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183">
              <a:extLst>
                <a:ext uri="{FF2B5EF4-FFF2-40B4-BE49-F238E27FC236}">
                  <a16:creationId xmlns:a16="http://schemas.microsoft.com/office/drawing/2014/main" id="{782EE435-1240-4681-8F97-0734CE9CE7AF}"/>
                </a:ext>
              </a:extLst>
            </p:cNvPr>
            <p:cNvSpPr txBox="1"/>
            <p:nvPr/>
          </p:nvSpPr>
          <p:spPr>
            <a:xfrm>
              <a:off x="7612537" y="3738093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上海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4" name="Straight Arrow Connector 38">
              <a:extLst>
                <a:ext uri="{FF2B5EF4-FFF2-40B4-BE49-F238E27FC236}">
                  <a16:creationId xmlns:a16="http://schemas.microsoft.com/office/drawing/2014/main" id="{A9B5C1BF-27A7-46B3-B3AF-983829EEAF15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7306693" y="3907370"/>
              <a:ext cx="305844" cy="2381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86">
              <a:extLst>
                <a:ext uri="{FF2B5EF4-FFF2-40B4-BE49-F238E27FC236}">
                  <a16:creationId xmlns:a16="http://schemas.microsoft.com/office/drawing/2014/main" id="{DF53B748-8889-4BED-8129-B37C23E0C47C}"/>
                </a:ext>
              </a:extLst>
            </p:cNvPr>
            <p:cNvSpPr txBox="1"/>
            <p:nvPr/>
          </p:nvSpPr>
          <p:spPr>
            <a:xfrm>
              <a:off x="6661013" y="5599170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香港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7" name="Straight Arrow Connector 61">
              <a:extLst>
                <a:ext uri="{FF2B5EF4-FFF2-40B4-BE49-F238E27FC236}">
                  <a16:creationId xmlns:a16="http://schemas.microsoft.com/office/drawing/2014/main" id="{85194A7D-9F58-4497-863C-0DEDF500E11A}"/>
                </a:ext>
              </a:extLst>
            </p:cNvPr>
            <p:cNvCxnSpPr>
              <a:stCxn id="46" idx="1"/>
            </p:cNvCxnSpPr>
            <p:nvPr/>
          </p:nvCxnSpPr>
          <p:spPr>
            <a:xfrm flipH="1" flipV="1">
              <a:off x="6408208" y="5584982"/>
              <a:ext cx="252805" cy="1834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187">
              <a:extLst>
                <a:ext uri="{FF2B5EF4-FFF2-40B4-BE49-F238E27FC236}">
                  <a16:creationId xmlns:a16="http://schemas.microsoft.com/office/drawing/2014/main" id="{1FE600C2-86E5-4B8D-871E-254BB6A29BC7}"/>
                </a:ext>
              </a:extLst>
            </p:cNvPr>
            <p:cNvSpPr txBox="1"/>
            <p:nvPr/>
          </p:nvSpPr>
          <p:spPr>
            <a:xfrm>
              <a:off x="6077808" y="612153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澳门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50" name="Straight Arrow Connector 77">
              <a:extLst>
                <a:ext uri="{FF2B5EF4-FFF2-40B4-BE49-F238E27FC236}">
                  <a16:creationId xmlns:a16="http://schemas.microsoft.com/office/drawing/2014/main" id="{6D43966A-55FC-44D4-A947-0227BF5064AD}"/>
                </a:ext>
              </a:extLst>
            </p:cNvPr>
            <p:cNvCxnSpPr/>
            <p:nvPr/>
          </p:nvCxnSpPr>
          <p:spPr>
            <a:xfrm flipV="1">
              <a:off x="6334432" y="5613558"/>
              <a:ext cx="34133" cy="5079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09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7BC9-AF1D-4570-8F0D-39BCEAA1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627" y="171349"/>
            <a:ext cx="6589199" cy="47672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表</a:t>
            </a:r>
            <a:r>
              <a:rPr lang="en-US" altLang="zh-TW" dirty="0"/>
              <a:t>1 </a:t>
            </a:r>
            <a:r>
              <a:rPr lang="zh-TW" altLang="en-US" dirty="0"/>
              <a:t>全国省级行政区</a:t>
            </a:r>
            <a:endParaRPr lang="en-HK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E27284-EFD4-4023-970D-E7203825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94629"/>
              </p:ext>
            </p:extLst>
          </p:nvPr>
        </p:nvGraphicFramePr>
        <p:xfrm>
          <a:off x="1696627" y="854811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省级行政区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省会或首府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简称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别称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北京市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京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天津市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津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石家庄市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太原市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（晋）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内蒙古自治区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呼和浩特市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内蒙古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辽宁省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沈阳市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辽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长春市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黑龙江省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哈尔滨市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上海市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（沪）（申）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江苏省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南京市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苏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杭州市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安徽省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合肥市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（皖）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福建省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福州市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（闽）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南昌市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（赣）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9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98C13BC-644A-46A4-A106-6A5871663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31030"/>
              </p:ext>
            </p:extLst>
          </p:nvPr>
        </p:nvGraphicFramePr>
        <p:xfrm>
          <a:off x="1661116" y="647700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省级行政区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省会或首府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简称或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别称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山东省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济南市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（鲁）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郑州市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（豫）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武汉市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长沙市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（湘）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广东省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广州市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（粤）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广西壮族自治区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南宁市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海南省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海口市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（琼）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重庆市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（渝）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四川省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成都市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川（蜀）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贵州省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贵阳市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贵（黔）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云南省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昆明市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云（滇）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西藏自治区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拉萨市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藏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陕西省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西安市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陕（秦）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甘肃省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兰州市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甘（陇）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5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0590CD6-0767-4B3C-B5FA-BA304C35D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37087"/>
              </p:ext>
            </p:extLst>
          </p:nvPr>
        </p:nvGraphicFramePr>
        <p:xfrm>
          <a:off x="1661116" y="647700"/>
          <a:ext cx="65913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省级行政区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省会或首府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简称或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别称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青海省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西宁市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宁夏回族自治区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银川市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宁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新疆维吾尔自治区</a:t>
                      </a:r>
                    </a:p>
                    <a:p>
                      <a:pPr algn="ctr"/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乌鲁木齐市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香港特别行政区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澳门特别行政区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台湾省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中国的地理区位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607" y="1491448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我国位于</a:t>
            </a:r>
            <a:r>
              <a:rPr lang="zh-TW" altLang="en-US" sz="3200" b="1" dirty="0"/>
              <a:t>亚洲东部</a:t>
            </a:r>
            <a:r>
              <a:rPr lang="zh-TW" altLang="en-US" sz="3200" dirty="0"/>
              <a:t>及太平洋以西，大部分地区皆位于中纬度</a:t>
            </a:r>
            <a:endParaRPr lang="en-HK" altLang="zh-TW" sz="3200" dirty="0"/>
          </a:p>
          <a:p>
            <a:r>
              <a:rPr lang="zh-TW" altLang="en-US" sz="3200" b="1" dirty="0"/>
              <a:t>最北端</a:t>
            </a:r>
            <a:r>
              <a:rPr lang="zh-TW" altLang="en-US" sz="3200" dirty="0"/>
              <a:t>在</a:t>
            </a:r>
            <a:r>
              <a:rPr lang="zh-TW" altLang="en-US" sz="3200" b="1" dirty="0"/>
              <a:t>黑龙江省漠河附近</a:t>
            </a:r>
            <a:r>
              <a:rPr lang="zh-TW" altLang="en-US" sz="3200" dirty="0"/>
              <a:t>，位于北纬</a:t>
            </a:r>
            <a:r>
              <a:rPr lang="en-US" altLang="zh-TW" sz="3200" dirty="0"/>
              <a:t>53˚31’</a:t>
            </a:r>
          </a:p>
          <a:p>
            <a:r>
              <a:rPr lang="zh-TW" altLang="en-US" sz="3200" b="1" dirty="0"/>
              <a:t>最南端</a:t>
            </a:r>
            <a:r>
              <a:rPr lang="zh-TW" altLang="en-US" sz="3200" dirty="0"/>
              <a:t>为</a:t>
            </a:r>
            <a:r>
              <a:rPr lang="zh-TW" altLang="en-US" sz="3200" b="1" dirty="0"/>
              <a:t>南沙群岛</a:t>
            </a:r>
            <a:r>
              <a:rPr lang="zh-TW" altLang="en-US" sz="3200" dirty="0"/>
              <a:t>的曾母暗沙，位于北纬</a:t>
            </a:r>
            <a:r>
              <a:rPr lang="en-US" altLang="zh-TW" sz="3200" dirty="0"/>
              <a:t>4˚</a:t>
            </a:r>
            <a:endParaRPr lang="en-HK" altLang="zh-TW" sz="3200" dirty="0"/>
          </a:p>
          <a:p>
            <a:r>
              <a:rPr lang="zh-TW" altLang="en-US" sz="3200" b="1" dirty="0"/>
              <a:t>最西端</a:t>
            </a:r>
            <a:r>
              <a:rPr lang="zh-TW" altLang="en-US" sz="3200" dirty="0"/>
              <a:t>为</a:t>
            </a:r>
            <a:r>
              <a:rPr lang="zh-TW" altLang="en-US" sz="3200" b="1" dirty="0"/>
              <a:t>新疆的帕米尔高原</a:t>
            </a:r>
            <a:r>
              <a:rPr lang="zh-TW" altLang="en-US" sz="3200" dirty="0"/>
              <a:t>，位于东经</a:t>
            </a:r>
            <a:r>
              <a:rPr lang="en-US" altLang="zh-TW" sz="3200" dirty="0"/>
              <a:t>73˚40’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CDF-63A7-4FCF-B93F-F5CE7A8D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2" y="1331651"/>
            <a:ext cx="6591985" cy="5334173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最东端</a:t>
            </a:r>
            <a:r>
              <a:rPr lang="zh-TW" altLang="en-US" sz="3200" dirty="0"/>
              <a:t>为</a:t>
            </a:r>
            <a:r>
              <a:rPr lang="zh-TW" altLang="en-US" sz="3200" b="1" dirty="0"/>
              <a:t>黑龙江省抚远县以东黑龙江与乌苏里江的汇合处</a:t>
            </a:r>
            <a:r>
              <a:rPr lang="zh-TW" altLang="en-US" sz="3200" dirty="0"/>
              <a:t>，位于东经</a:t>
            </a:r>
            <a:r>
              <a:rPr lang="en-US" altLang="zh-TW" sz="3200" dirty="0"/>
              <a:t>135˚05’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4491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9716" r="13364" b="8529"/>
          <a:stretch/>
        </p:blipFill>
        <p:spPr>
          <a:xfrm>
            <a:off x="0" y="0"/>
            <a:ext cx="9152686" cy="5877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989141-3E03-4BDC-90BE-7A849801285C}"/>
              </a:ext>
            </a:extLst>
          </p:cNvPr>
          <p:cNvSpPr txBox="1">
            <a:spLocks/>
          </p:cNvSpPr>
          <p:nvPr/>
        </p:nvSpPr>
        <p:spPr>
          <a:xfrm>
            <a:off x="1393709" y="6026727"/>
            <a:ext cx="6494146" cy="6326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图</a:t>
            </a:r>
            <a:r>
              <a:rPr lang="en-US" altLang="zh-TW" dirty="0"/>
              <a:t>1  </a:t>
            </a:r>
            <a:r>
              <a:rPr lang="zh-TW" altLang="en-US" dirty="0"/>
              <a:t>我国区位图</a:t>
            </a:r>
            <a:endParaRPr lang="en-HK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B9DC60B-5648-4ADA-89CD-D0C9080F5B1C}"/>
              </a:ext>
            </a:extLst>
          </p:cNvPr>
          <p:cNvSpPr txBox="1"/>
          <p:nvPr/>
        </p:nvSpPr>
        <p:spPr>
          <a:xfrm>
            <a:off x="939337" y="166132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北极圈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AEF6-3015-4815-8A35-542F9AB2F552}"/>
              </a:ext>
            </a:extLst>
          </p:cNvPr>
          <p:cNvSpPr txBox="1"/>
          <p:nvPr/>
        </p:nvSpPr>
        <p:spPr>
          <a:xfrm>
            <a:off x="-60038" y="162085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北回归线</a:t>
            </a:r>
            <a:endParaRPr lang="en-HK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F74E8A8-A041-4195-A713-F71DB104663B}"/>
              </a:ext>
            </a:extLst>
          </p:cNvPr>
          <p:cNvSpPr txBox="1"/>
          <p:nvPr/>
        </p:nvSpPr>
        <p:spPr>
          <a:xfrm>
            <a:off x="0" y="26357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赤道</a:t>
            </a:r>
            <a:endParaRPr lang="en-HK" b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C6C4F61-B1AD-4F91-8160-D391D68A1027}"/>
              </a:ext>
            </a:extLst>
          </p:cNvPr>
          <p:cNvSpPr txBox="1"/>
          <p:nvPr/>
        </p:nvSpPr>
        <p:spPr>
          <a:xfrm>
            <a:off x="0" y="361104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南回归线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ACC34-DC66-42C6-97AA-E84C36921F3E}"/>
              </a:ext>
            </a:extLst>
          </p:cNvPr>
          <p:cNvSpPr txBox="1"/>
          <p:nvPr/>
        </p:nvSpPr>
        <p:spPr>
          <a:xfrm>
            <a:off x="997527" y="5397915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南极圈</a:t>
            </a:r>
            <a:endParaRPr lang="en-HK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A26EF7-DF64-4B0D-AD62-40CAADD54974}"/>
              </a:ext>
            </a:extLst>
          </p:cNvPr>
          <p:cNvSpPr txBox="1"/>
          <p:nvPr/>
        </p:nvSpPr>
        <p:spPr>
          <a:xfrm>
            <a:off x="5213467" y="24510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太平洋</a:t>
            </a:r>
            <a:endParaRPr lang="en-HK" b="1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8D5F2CF-038F-474B-A16C-D5FB48B8793F}"/>
              </a:ext>
            </a:extLst>
          </p:cNvPr>
          <p:cNvSpPr txBox="1"/>
          <p:nvPr/>
        </p:nvSpPr>
        <p:spPr>
          <a:xfrm>
            <a:off x="3111731" y="17096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中国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82572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A04-2F31-4495-A0CD-40B5F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0907"/>
          </a:xfrm>
        </p:spPr>
        <p:txBody>
          <a:bodyPr/>
          <a:lstStyle/>
          <a:p>
            <a:r>
              <a:rPr lang="zh-TW" altLang="en-US" b="1" u="sng" dirty="0"/>
              <a:t>国土与国界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835-A874-4199-9F1F-C9EB39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330" y="1562471"/>
            <a:ext cx="6591985" cy="519343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我国</a:t>
            </a:r>
            <a:r>
              <a:rPr lang="zh-TW" altLang="en-US" sz="3200" b="1" dirty="0"/>
              <a:t>疆域辽阔</a:t>
            </a:r>
            <a:r>
              <a:rPr lang="zh-TW" altLang="en-US" sz="3200" dirty="0"/>
              <a:t>，陆地面积为</a:t>
            </a:r>
            <a:r>
              <a:rPr lang="en-US" altLang="zh-TW" sz="3200" dirty="0"/>
              <a:t>960</a:t>
            </a:r>
            <a:r>
              <a:rPr lang="zh-TW" altLang="en-US" sz="3200" dirty="0"/>
              <a:t>万平方公里，约占亚洲总面积的四分之一，差不多等于整个欧洲的面积</a:t>
            </a:r>
            <a:endParaRPr lang="en-HK" altLang="zh-TW" sz="3200" dirty="0"/>
          </a:p>
          <a:p>
            <a:r>
              <a:rPr lang="zh-TW" altLang="en-US" sz="3200" dirty="0"/>
              <a:t>东部和南部大陆海岸线约有</a:t>
            </a:r>
            <a:r>
              <a:rPr lang="en-US" altLang="zh-TW" sz="3200" dirty="0"/>
              <a:t>1.8</a:t>
            </a:r>
            <a:r>
              <a:rPr lang="zh-TW" altLang="en-US" sz="3200" dirty="0"/>
              <a:t>万多公里长，而内海和边海的水域总面积约</a:t>
            </a:r>
            <a:r>
              <a:rPr lang="en-US" altLang="zh-TW" sz="3200" dirty="0"/>
              <a:t>470</a:t>
            </a:r>
            <a:r>
              <a:rPr lang="zh-TW" altLang="en-US" sz="3200" dirty="0"/>
              <a:t>多万平方公里</a:t>
            </a:r>
            <a:endParaRPr lang="en-HK" altLang="zh-TW" sz="3200" dirty="0"/>
          </a:p>
          <a:p>
            <a:r>
              <a:rPr lang="zh-TW" altLang="en-US" sz="3200" dirty="0"/>
              <a:t>我国的海域分布有大小岛屿约</a:t>
            </a:r>
            <a:r>
              <a:rPr lang="en-US" altLang="zh-TW" sz="3200" dirty="0"/>
              <a:t>7600</a:t>
            </a:r>
            <a:r>
              <a:rPr lang="zh-TW" altLang="en-US" sz="3200" dirty="0"/>
              <a:t>个</a:t>
            </a:r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5532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C45DCB-16A6-453E-A004-B19D0679B963}"/>
              </a:ext>
            </a:extLst>
          </p:cNvPr>
          <p:cNvSpPr txBox="1">
            <a:spLocks/>
          </p:cNvSpPr>
          <p:nvPr/>
        </p:nvSpPr>
        <p:spPr>
          <a:xfrm>
            <a:off x="3386426" y="62107"/>
            <a:ext cx="4815092" cy="65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3500" dirty="0">
                <a:solidFill>
                  <a:schemeClr val="tx1"/>
                </a:solidFill>
              </a:rPr>
              <a:t>图</a:t>
            </a:r>
            <a:r>
              <a:rPr lang="en-US" altLang="zh-TW" sz="3500" dirty="0">
                <a:solidFill>
                  <a:schemeClr val="tx1"/>
                </a:solidFill>
              </a:rPr>
              <a:t>2  </a:t>
            </a:r>
            <a:r>
              <a:rPr lang="zh-TW" altLang="en-US" sz="3500" dirty="0">
                <a:solidFill>
                  <a:schemeClr val="tx1"/>
                </a:solidFill>
              </a:rPr>
              <a:t>我国的国土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FAFFBDBC-4D3E-49BC-97CF-0163CF610F07}"/>
              </a:ext>
            </a:extLst>
          </p:cNvPr>
          <p:cNvSpPr txBox="1"/>
          <p:nvPr/>
        </p:nvSpPr>
        <p:spPr>
          <a:xfrm>
            <a:off x="4872226" y="2756151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中国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329277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2990-7C0E-43AD-A65F-747DBC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3051"/>
          </a:xfrm>
        </p:spPr>
        <p:txBody>
          <a:bodyPr/>
          <a:lstStyle/>
          <a:p>
            <a:r>
              <a:rPr lang="zh-TW" altLang="en-US" b="1" u="sng" dirty="0"/>
              <a:t>领海与岛屿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903-F1E0-40E7-B388-7C67D201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2" y="1689829"/>
            <a:ext cx="6945296" cy="454406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我国的领海由</a:t>
            </a:r>
            <a:r>
              <a:rPr lang="en-US" altLang="zh-TW" sz="3200" dirty="0"/>
              <a:t>1)</a:t>
            </a:r>
            <a:r>
              <a:rPr lang="zh-TW" altLang="en-US" sz="3200" b="1" dirty="0"/>
              <a:t>渤海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黄海</a:t>
            </a:r>
            <a:r>
              <a:rPr lang="zh-TW" altLang="en-US" sz="3200" dirty="0"/>
              <a:t>、</a:t>
            </a:r>
            <a:r>
              <a:rPr lang="en-US" altLang="zh-TW" sz="3200" dirty="0"/>
              <a:t>2) </a:t>
            </a:r>
            <a:r>
              <a:rPr lang="zh-TW" altLang="en-US" sz="3200" b="1" dirty="0"/>
              <a:t>东海</a:t>
            </a:r>
            <a:r>
              <a:rPr lang="zh-TW" altLang="en-US" sz="3200" dirty="0"/>
              <a:t>、以及</a:t>
            </a:r>
            <a:r>
              <a:rPr lang="en-US" altLang="zh-TW" sz="3200" dirty="0"/>
              <a:t>3) </a:t>
            </a:r>
            <a:r>
              <a:rPr lang="zh-TW" altLang="en-US" sz="3200" b="1" dirty="0"/>
              <a:t>南海</a:t>
            </a:r>
            <a:r>
              <a:rPr lang="zh-TW" altLang="en-US" sz="3200" dirty="0"/>
              <a:t>三大边海组成 </a:t>
            </a:r>
            <a:r>
              <a:rPr lang="en-US" altLang="zh-TW" sz="3200" dirty="0"/>
              <a:t>(</a:t>
            </a:r>
            <a:r>
              <a:rPr lang="zh-TW" altLang="en-US" sz="3200" dirty="0"/>
              <a:t>图</a:t>
            </a:r>
            <a:r>
              <a:rPr lang="en-US" altLang="zh-TW" sz="3200" dirty="0"/>
              <a:t>3)</a:t>
            </a:r>
            <a:endParaRPr lang="en-HK" altLang="zh-TW" sz="3200" dirty="0"/>
          </a:p>
          <a:p>
            <a:r>
              <a:rPr lang="zh-TW" altLang="en-US" sz="3200" b="1" dirty="0"/>
              <a:t>渤海</a:t>
            </a:r>
            <a:r>
              <a:rPr lang="zh-TW" altLang="en-US" sz="3200" dirty="0"/>
              <a:t>三面为陆地所围，为一浅海，平均水深</a:t>
            </a:r>
            <a:r>
              <a:rPr lang="en-US" altLang="zh-TW" sz="3200" dirty="0"/>
              <a:t>18</a:t>
            </a:r>
            <a:r>
              <a:rPr lang="zh-TW" altLang="en-US" sz="3200" dirty="0"/>
              <a:t>米，最深处约</a:t>
            </a:r>
            <a:r>
              <a:rPr lang="en-US" altLang="zh-TW" sz="3200" dirty="0"/>
              <a:t>70</a:t>
            </a:r>
            <a:r>
              <a:rPr lang="zh-TW" altLang="en-US" sz="3200" dirty="0"/>
              <a:t>米，面积约</a:t>
            </a:r>
            <a:r>
              <a:rPr lang="en-US" altLang="zh-TW" sz="3200" dirty="0"/>
              <a:t>7.7</a:t>
            </a:r>
            <a:r>
              <a:rPr lang="zh-TW" altLang="en-US" sz="3200" dirty="0"/>
              <a:t>万平方公里，与黄海水域相通</a:t>
            </a:r>
            <a:endParaRPr lang="en-HK" altLang="zh-TW" sz="3200" dirty="0"/>
          </a:p>
          <a:p>
            <a:r>
              <a:rPr lang="zh-TW" altLang="en-US" sz="3200" b="1" dirty="0"/>
              <a:t>黄海</a:t>
            </a:r>
            <a:r>
              <a:rPr lang="zh-TW" altLang="en-US" sz="3200" dirty="0"/>
              <a:t>面积约</a:t>
            </a:r>
            <a:r>
              <a:rPr lang="en-US" altLang="zh-TW" sz="3200" dirty="0"/>
              <a:t>38</a:t>
            </a:r>
            <a:r>
              <a:rPr lang="zh-TW" altLang="en-US" sz="3200" dirty="0"/>
              <a:t>万平方公里，平均水深</a:t>
            </a:r>
            <a:r>
              <a:rPr lang="en-US" altLang="zh-TW" sz="3200" dirty="0"/>
              <a:t>44</a:t>
            </a:r>
            <a:r>
              <a:rPr lang="zh-TW" altLang="en-US" sz="3200" dirty="0"/>
              <a:t>米，最深处约</a:t>
            </a:r>
            <a:r>
              <a:rPr lang="en-US" altLang="zh-TW" sz="3200" dirty="0"/>
              <a:t>140</a:t>
            </a:r>
            <a:r>
              <a:rPr lang="zh-TW" altLang="en-US" sz="3200" dirty="0"/>
              <a:t>米，也是一个浅海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3313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2D56D5E-859E-4655-B78B-58990005B485}"/>
              </a:ext>
            </a:extLst>
          </p:cNvPr>
          <p:cNvSpPr txBox="1"/>
          <p:nvPr/>
        </p:nvSpPr>
        <p:spPr>
          <a:xfrm>
            <a:off x="2210174" y="151485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图</a:t>
            </a:r>
            <a:r>
              <a:rPr lang="en-US" altLang="zh-TW" sz="3200" dirty="0"/>
              <a:t>3  </a:t>
            </a:r>
            <a:r>
              <a:rPr lang="zh-TW" altLang="en-US" sz="3200" dirty="0"/>
              <a:t>我国的领海与主要岛屿图</a:t>
            </a:r>
            <a:endParaRPr lang="en-HK" sz="3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13" name="Speech Bubble: Rectangle with Corners Rounded 5">
            <a:extLst>
              <a:ext uri="{FF2B5EF4-FFF2-40B4-BE49-F238E27FC236}">
                <a16:creationId xmlns:a16="http://schemas.microsoft.com/office/drawing/2014/main" id="{CF01AD0F-74C6-464D-AE00-A624737E744D}"/>
              </a:ext>
            </a:extLst>
          </p:cNvPr>
          <p:cNvSpPr/>
          <p:nvPr/>
        </p:nvSpPr>
        <p:spPr>
          <a:xfrm>
            <a:off x="4650011" y="4721562"/>
            <a:ext cx="994299" cy="292963"/>
          </a:xfrm>
          <a:prstGeom prst="wedgeRoundRectCallout">
            <a:avLst>
              <a:gd name="adj1" fmla="val 70238"/>
              <a:gd name="adj2" fmla="val -76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海南岛</a:t>
            </a:r>
          </a:p>
        </p:txBody>
      </p:sp>
      <p:sp>
        <p:nvSpPr>
          <p:cNvPr id="14" name="Speech Bubble: Rectangle with Corners Rounded 12">
            <a:extLst>
              <a:ext uri="{FF2B5EF4-FFF2-40B4-BE49-F238E27FC236}">
                <a16:creationId xmlns:a16="http://schemas.microsoft.com/office/drawing/2014/main" id="{44476FCA-D46A-446A-939A-FA61917596E9}"/>
              </a:ext>
            </a:extLst>
          </p:cNvPr>
          <p:cNvSpPr/>
          <p:nvPr/>
        </p:nvSpPr>
        <p:spPr>
          <a:xfrm>
            <a:off x="6878482" y="4428599"/>
            <a:ext cx="994299" cy="292963"/>
          </a:xfrm>
          <a:prstGeom prst="wedgeRoundRectCallout">
            <a:avLst>
              <a:gd name="adj1" fmla="val -49404"/>
              <a:gd name="adj2" fmla="val -164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台湾岛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8637C04-3B7F-4AD4-ACEB-29AC2EC819D0}"/>
              </a:ext>
            </a:extLst>
          </p:cNvPr>
          <p:cNvSpPr txBox="1"/>
          <p:nvPr/>
        </p:nvSpPr>
        <p:spPr>
          <a:xfrm>
            <a:off x="6023844" y="4437573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南海</a:t>
            </a:r>
            <a:endParaRPr lang="en-HK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1703D-DA03-475B-931E-EBB8FBFED9A9}"/>
              </a:ext>
            </a:extLst>
          </p:cNvPr>
          <p:cNvSpPr txBox="1"/>
          <p:nvPr/>
        </p:nvSpPr>
        <p:spPr>
          <a:xfrm>
            <a:off x="6878482" y="337429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东海</a:t>
            </a:r>
            <a:endParaRPr lang="en-HK" b="1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ACDA7F3-527B-49B5-8B91-2CFB482C0CDB}"/>
              </a:ext>
            </a:extLst>
          </p:cNvPr>
          <p:cNvSpPr txBox="1"/>
          <p:nvPr/>
        </p:nvSpPr>
        <p:spPr>
          <a:xfrm>
            <a:off x="6612150" y="2644844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黄海</a:t>
            </a:r>
            <a:endParaRPr lang="en-HK" b="1" dirty="0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2EDC167-966E-4FC0-ACBE-A2EE7C619ADF}"/>
              </a:ext>
            </a:extLst>
          </p:cNvPr>
          <p:cNvSpPr txBox="1"/>
          <p:nvPr/>
        </p:nvSpPr>
        <p:spPr>
          <a:xfrm>
            <a:off x="6405584" y="229326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渤海</a:t>
            </a:r>
            <a:endParaRPr lang="en-HK" b="1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7DC2706-5EE5-48B1-A616-A02BEAFB1220}"/>
              </a:ext>
            </a:extLst>
          </p:cNvPr>
          <p:cNvSpPr txBox="1"/>
          <p:nvPr/>
        </p:nvSpPr>
        <p:spPr>
          <a:xfrm>
            <a:off x="4825736" y="2752566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中国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410088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0FB1-9D23-4D8C-8051-A8D86405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603682"/>
            <a:ext cx="6591985" cy="530754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东海</a:t>
            </a:r>
            <a:r>
              <a:rPr lang="zh-TW" altLang="en-US" sz="3200" dirty="0"/>
              <a:t>面积约</a:t>
            </a:r>
            <a:r>
              <a:rPr lang="en-US" altLang="zh-TW" sz="3200" dirty="0"/>
              <a:t>77</a:t>
            </a:r>
            <a:r>
              <a:rPr lang="zh-TW" altLang="en-US" sz="3200" dirty="0"/>
              <a:t>万平方公里，平均水深</a:t>
            </a:r>
            <a:r>
              <a:rPr lang="en-US" altLang="zh-TW" sz="3200" dirty="0"/>
              <a:t>349</a:t>
            </a:r>
            <a:r>
              <a:rPr lang="zh-TW" altLang="en-US" sz="3200" dirty="0"/>
              <a:t>米。东海的海湾以杭州湾为最大，岛屿主要有台湾岛、舟山群岛、澎湖列岛和钓鱼岛等</a:t>
            </a:r>
            <a:endParaRPr lang="en-HK" altLang="zh-TW" sz="3200" dirty="0"/>
          </a:p>
          <a:p>
            <a:r>
              <a:rPr lang="zh-TW" altLang="en-US" sz="3200" b="1" dirty="0"/>
              <a:t>南海</a:t>
            </a:r>
            <a:r>
              <a:rPr lang="zh-TW" altLang="en-US" sz="3200" dirty="0"/>
              <a:t>海域辽阔，面积约</a:t>
            </a:r>
            <a:r>
              <a:rPr lang="en-US" altLang="zh-TW" sz="3200" dirty="0"/>
              <a:t>350</a:t>
            </a:r>
            <a:r>
              <a:rPr lang="zh-TW" altLang="en-US" sz="3200" dirty="0"/>
              <a:t>万平方公里，平均深度为</a:t>
            </a:r>
            <a:r>
              <a:rPr lang="en-US" altLang="zh-TW" sz="3200" dirty="0"/>
              <a:t>1212</a:t>
            </a:r>
            <a:r>
              <a:rPr lang="zh-TW" altLang="en-US" sz="3200" dirty="0"/>
              <a:t>米。南海中的主要岛屿有海南岛，东沙、西沙、中沙、南沙四大群岛等</a:t>
            </a:r>
            <a:endParaRPr lang="en-HK" altLang="zh-TW" sz="3200" dirty="0"/>
          </a:p>
          <a:p>
            <a:r>
              <a:rPr lang="zh-TW" altLang="en-US" sz="3200" dirty="0"/>
              <a:t>南沙群岛的曾母暗沙是我国最南的领土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956121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a8f5d743afa6f95fdf86e341aa3d847b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eef4b31a12a555155f8a8a482b8ea0e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7e35e7-8d97-4873-bcad-3ed55303f7fc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7DAAF174-91E8-4AFD-8563-1BF8A28BBDC1}"/>
</file>

<file path=customXml/itemProps2.xml><?xml version="1.0" encoding="utf-8"?>
<ds:datastoreItem xmlns:ds="http://schemas.openxmlformats.org/officeDocument/2006/customXml" ds:itemID="{F98F674D-6F42-4A16-9355-344F577045EE}"/>
</file>

<file path=customXml/itemProps3.xml><?xml version="1.0" encoding="utf-8"?>
<ds:datastoreItem xmlns:ds="http://schemas.openxmlformats.org/officeDocument/2006/customXml" ds:itemID="{CC26C1A7-2278-48E7-8579-5FD67013ECDF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808</Words>
  <Application>Microsoft Office PowerPoint</Application>
  <PresentationFormat>全屏显示(4:3)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中国地理  简报系列 (1) – 我国的国土与省级行政区</vt:lpstr>
      <vt:lpstr>中国的地理区位</vt:lpstr>
      <vt:lpstr>PowerPoint 演示文稿</vt:lpstr>
      <vt:lpstr>PowerPoint 演示文稿</vt:lpstr>
      <vt:lpstr>国土与国界</vt:lpstr>
      <vt:lpstr>PowerPoint 演示文稿</vt:lpstr>
      <vt:lpstr>领海与岛屿</vt:lpstr>
      <vt:lpstr>PowerPoint 演示文稿</vt:lpstr>
      <vt:lpstr>PowerPoint 演示文稿</vt:lpstr>
      <vt:lpstr>PowerPoint 演示文稿</vt:lpstr>
      <vt:lpstr>省级行政区 </vt:lpstr>
      <vt:lpstr>PowerPoint 演示文稿</vt:lpstr>
      <vt:lpstr>表1 全国省级行政区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(1) – 中國的國土與省級行政區</dc:title>
  <dc:creator>Jenny Yau</dc:creator>
  <cp:lastModifiedBy>福林 李</cp:lastModifiedBy>
  <cp:revision>37</cp:revision>
  <dcterms:created xsi:type="dcterms:W3CDTF">2020-04-21T03:06:50Z</dcterms:created>
  <dcterms:modified xsi:type="dcterms:W3CDTF">2026-01-14T23:40:55Z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